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6" r:id="rId2"/>
    <p:sldId id="261" r:id="rId3"/>
    <p:sldId id="275" r:id="rId4"/>
    <p:sldId id="277" r:id="rId5"/>
    <p:sldId id="278" r:id="rId6"/>
    <p:sldId id="279" r:id="rId7"/>
    <p:sldId id="280" r:id="rId8"/>
    <p:sldId id="276" r:id="rId9"/>
    <p:sldId id="267" r:id="rId10"/>
    <p:sldId id="272" r:id="rId11"/>
    <p:sldId id="271" r:id="rId12"/>
    <p:sldId id="274" r:id="rId13"/>
    <p:sldId id="281" r:id="rId14"/>
    <p:sldId id="268" r:id="rId15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9E8"/>
    <a:srgbClr val="F0EF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383" autoAdjust="0"/>
  </p:normalViewPr>
  <p:slideViewPr>
    <p:cSldViewPr snapToGrid="0" showGuides="1">
      <p:cViewPr varScale="1">
        <p:scale>
          <a:sx n="115" d="100"/>
          <a:sy n="115" d="100"/>
        </p:scale>
        <p:origin x="1530" y="102"/>
      </p:cViewPr>
      <p:guideLst>
        <p:guide orient="horz" pos="2115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566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500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846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789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972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0833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7828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37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8275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761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262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C04DF-E3D8-4F97-B2E1-5F4BA824A476}" type="datetimeFigureOut">
              <a:rPr lang="ko-KR" altLang="en-US" smtClean="0"/>
              <a:t>2019-04-16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8ECED-AA15-43FA-AAA0-27A2B56E03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87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2705928"/>
            <a:ext cx="9144000" cy="329482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7" name="TextBox 6"/>
          <p:cNvSpPr txBox="1"/>
          <p:nvPr/>
        </p:nvSpPr>
        <p:spPr>
          <a:xfrm>
            <a:off x="2441645" y="5260825"/>
            <a:ext cx="426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>
                <a:solidFill>
                  <a:schemeClr val="bg1">
                    <a:lumMod val="85000"/>
                  </a:schemeClr>
                </a:solidFill>
              </a:rPr>
              <a:t>나동준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ko-KR" altLang="en-US" sz="2000" dirty="0" err="1">
                <a:solidFill>
                  <a:schemeClr val="bg1">
                    <a:lumMod val="85000"/>
                  </a:schemeClr>
                </a:solidFill>
              </a:rPr>
              <a:t>김진산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ko-KR" altLang="en-US" sz="2000" dirty="0" err="1">
                <a:solidFill>
                  <a:schemeClr val="bg1">
                    <a:lumMod val="85000"/>
                  </a:schemeClr>
                </a:solidFill>
              </a:rPr>
              <a:t>김강산</a:t>
            </a:r>
            <a:r>
              <a:rPr lang="ko-KR" altLang="en-US" sz="2000" dirty="0">
                <a:solidFill>
                  <a:schemeClr val="bg1">
                    <a:lumMod val="85000"/>
                  </a:schemeClr>
                </a:solidFill>
              </a:rPr>
              <a:t> 김은비 이윤주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673300" y="4387442"/>
            <a:ext cx="3824060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700" spc="-113" dirty="0">
                <a:solidFill>
                  <a:schemeClr val="bg1">
                    <a:lumMod val="95000"/>
                  </a:schemeClr>
                </a:solidFill>
              </a:rPr>
              <a:t>C.E </a:t>
            </a:r>
            <a:r>
              <a:rPr lang="ko-KR" altLang="en-US" sz="2700" spc="-113" dirty="0">
                <a:solidFill>
                  <a:schemeClr val="bg1">
                    <a:lumMod val="95000"/>
                  </a:schemeClr>
                </a:solidFill>
              </a:rPr>
              <a:t>팀 프로젝트 수행 내역</a:t>
            </a:r>
          </a:p>
        </p:txBody>
      </p:sp>
      <p:cxnSp>
        <p:nvCxnSpPr>
          <p:cNvPr id="10" name="직선 연결선 9"/>
          <p:cNvCxnSpPr>
            <a:cxnSpLocks/>
          </p:cNvCxnSpPr>
          <p:nvPr/>
        </p:nvCxnSpPr>
        <p:spPr>
          <a:xfrm>
            <a:off x="4070074" y="5128591"/>
            <a:ext cx="991429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CE613933-3A90-493E-9E5A-DC24138C1CE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7082" y="915998"/>
            <a:ext cx="2919633" cy="3011900"/>
          </a:xfrm>
          <a:prstGeom prst="rect">
            <a:avLst/>
          </a:prstGeom>
          <a:effectLst>
            <a:outerShdw sx="1000" sy="1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25396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2" y="0"/>
            <a:ext cx="9144000" cy="68580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 rot="19815685" flipV="1">
            <a:off x="1235051" y="255332"/>
            <a:ext cx="467510" cy="772773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  <a:scene3d>
            <a:camera prst="isometricLeftDown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72" y="1906842"/>
            <a:ext cx="9132666" cy="5137893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8324" y1="56014" x2="23699" y2="38144"/>
                        <a14:foregroundMark x1="22543" y1="44330" x2="25434" y2="43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00" y="4475788"/>
            <a:ext cx="790903" cy="133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539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2" y="0"/>
            <a:ext cx="9144000" cy="68580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 rot="19815685" flipV="1">
            <a:off x="1235051" y="255332"/>
            <a:ext cx="467510" cy="772773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  <a:scene3d>
            <a:camera prst="isometricLeftDown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 rot="229759">
            <a:off x="1320828" y="2762046"/>
            <a:ext cx="916000" cy="363861"/>
          </a:xfrm>
          <a:prstGeom prst="rect">
            <a:avLst/>
          </a:prstGeom>
          <a:noFill/>
        </p:spPr>
        <p:txBody>
          <a:bodyPr wrap="square" rtlCol="0">
            <a:prstTxWarp prst="textSlantDown">
              <a:avLst/>
            </a:prstTxWarp>
            <a:spAutoFit/>
          </a:bodyPr>
          <a:lstStyle/>
          <a:p>
            <a:r>
              <a:rPr lang="ko-KR" altLang="en-US" b="1" dirty="0">
                <a:ln w="0"/>
                <a:solidFill>
                  <a:srgbClr val="C0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소화기</a:t>
            </a:r>
            <a:endParaRPr lang="ko-KR" altLang="en-US" sz="1600" b="1" dirty="0">
              <a:ln w="0"/>
              <a:solidFill>
                <a:srgbClr val="C00000"/>
              </a:solidFill>
              <a:effectLst>
                <a:glow rad="1397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TextBox 11"/>
          <p:cNvSpPr txBox="1"/>
          <p:nvPr/>
        </p:nvSpPr>
        <p:spPr>
          <a:xfrm rot="20885226">
            <a:off x="146424" y="2473203"/>
            <a:ext cx="897417" cy="500203"/>
          </a:xfrm>
          <a:prstGeom prst="rect">
            <a:avLst/>
          </a:prstGeom>
          <a:noFill/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txBody>
          <a:bodyPr wrap="square" rtlCol="0">
            <a:prstTxWarp prst="textSlantDown">
              <a:avLst/>
            </a:prstTxWarp>
            <a:spAutoFit/>
            <a:scene3d>
              <a:camera prst="isometricOffAxis2Left"/>
              <a:lightRig rig="threePt" dir="t"/>
            </a:scene3d>
          </a:bodyPr>
          <a:lstStyle/>
          <a:p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출구</a:t>
            </a:r>
          </a:p>
        </p:txBody>
      </p:sp>
      <p:sp>
        <p:nvSpPr>
          <p:cNvPr id="15" name="이등변 삼각형 14"/>
          <p:cNvSpPr/>
          <p:nvPr/>
        </p:nvSpPr>
        <p:spPr>
          <a:xfrm rot="1246965">
            <a:off x="236670" y="1003950"/>
            <a:ext cx="892905" cy="1590956"/>
          </a:xfrm>
          <a:custGeom>
            <a:avLst/>
            <a:gdLst>
              <a:gd name="connsiteX0" fmla="*/ 0 w 975278"/>
              <a:gd name="connsiteY0" fmla="*/ 1866000 h 1866000"/>
              <a:gd name="connsiteX1" fmla="*/ 845790 w 975278"/>
              <a:gd name="connsiteY1" fmla="*/ 0 h 1866000"/>
              <a:gd name="connsiteX2" fmla="*/ 975278 w 975278"/>
              <a:gd name="connsiteY2" fmla="*/ 1866000 h 1866000"/>
              <a:gd name="connsiteX3" fmla="*/ 0 w 975278"/>
              <a:gd name="connsiteY3" fmla="*/ 1866000 h 1866000"/>
              <a:gd name="connsiteX0" fmla="*/ 0 w 1092548"/>
              <a:gd name="connsiteY0" fmla="*/ 1866000 h 1866000"/>
              <a:gd name="connsiteX1" fmla="*/ 845790 w 1092548"/>
              <a:gd name="connsiteY1" fmla="*/ 0 h 1866000"/>
              <a:gd name="connsiteX2" fmla="*/ 1092548 w 1092548"/>
              <a:gd name="connsiteY2" fmla="*/ 1242028 h 1866000"/>
              <a:gd name="connsiteX3" fmla="*/ 0 w 1092548"/>
              <a:gd name="connsiteY3" fmla="*/ 1866000 h 1866000"/>
              <a:gd name="connsiteX0" fmla="*/ 0 w 1123852"/>
              <a:gd name="connsiteY0" fmla="*/ 1866000 h 1866000"/>
              <a:gd name="connsiteX1" fmla="*/ 845790 w 1123852"/>
              <a:gd name="connsiteY1" fmla="*/ 0 h 1866000"/>
              <a:gd name="connsiteX2" fmla="*/ 1123852 w 1123852"/>
              <a:gd name="connsiteY2" fmla="*/ 1284909 h 1866000"/>
              <a:gd name="connsiteX3" fmla="*/ 0 w 1123852"/>
              <a:gd name="connsiteY3" fmla="*/ 1866000 h 1866000"/>
              <a:gd name="connsiteX0" fmla="*/ 0 w 1123852"/>
              <a:gd name="connsiteY0" fmla="*/ 1864259 h 1864259"/>
              <a:gd name="connsiteX1" fmla="*/ 774901 w 1123852"/>
              <a:gd name="connsiteY1" fmla="*/ 0 h 1864259"/>
              <a:gd name="connsiteX2" fmla="*/ 1123852 w 1123852"/>
              <a:gd name="connsiteY2" fmla="*/ 1283168 h 1864259"/>
              <a:gd name="connsiteX3" fmla="*/ 0 w 1123852"/>
              <a:gd name="connsiteY3" fmla="*/ 1864259 h 1864259"/>
              <a:gd name="connsiteX0" fmla="*/ 0 w 1769767"/>
              <a:gd name="connsiteY0" fmla="*/ 2223863 h 2223863"/>
              <a:gd name="connsiteX1" fmla="*/ 1420816 w 1769767"/>
              <a:gd name="connsiteY1" fmla="*/ 0 h 2223863"/>
              <a:gd name="connsiteX2" fmla="*/ 1769767 w 1769767"/>
              <a:gd name="connsiteY2" fmla="*/ 1283168 h 2223863"/>
              <a:gd name="connsiteX3" fmla="*/ 0 w 1769767"/>
              <a:gd name="connsiteY3" fmla="*/ 2223863 h 2223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9767" h="2223863">
                <a:moveTo>
                  <a:pt x="0" y="2223863"/>
                </a:moveTo>
                <a:lnTo>
                  <a:pt x="1420816" y="0"/>
                </a:lnTo>
                <a:lnTo>
                  <a:pt x="1769767" y="1283168"/>
                </a:lnTo>
                <a:lnTo>
                  <a:pt x="0" y="2223863"/>
                </a:lnTo>
                <a:close/>
              </a:path>
            </a:pathLst>
          </a:custGeom>
          <a:solidFill>
            <a:schemeClr val="accent6">
              <a:lumMod val="50000"/>
              <a:alpha val="51000"/>
            </a:schemeClr>
          </a:solidFill>
          <a:ln>
            <a:noFill/>
          </a:ln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172" y="1906842"/>
            <a:ext cx="9132666" cy="5137893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sp>
        <p:nvSpPr>
          <p:cNvPr id="17" name="왼쪽 화살표 16"/>
          <p:cNvSpPr/>
          <p:nvPr/>
        </p:nvSpPr>
        <p:spPr>
          <a:xfrm rot="569055">
            <a:off x="327107" y="3074436"/>
            <a:ext cx="321869" cy="288228"/>
          </a:xfrm>
          <a:prstGeom prst="leftArrow">
            <a:avLst/>
          </a:prstGeom>
          <a:solidFill>
            <a:schemeClr val="accent6">
              <a:lumMod val="50000"/>
              <a:alpha val="74000"/>
            </a:schemeClr>
          </a:solidFill>
          <a:ln>
            <a:noFill/>
          </a:ln>
          <a:effectLst>
            <a:glow rad="139700">
              <a:schemeClr val="accent6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isometricOffAxis2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SlantDown">
              <a:avLst/>
            </a:prstTxWarp>
          </a:bodyPr>
          <a:lstStyle/>
          <a:p>
            <a:pPr algn="ctr"/>
            <a:endParaRPr lang="ko-KR" altLang="en-US">
              <a:effectLst>
                <a:glow rad="1397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  <p:sp>
        <p:nvSpPr>
          <p:cNvPr id="18" name="이등변 삼각형 14"/>
          <p:cNvSpPr/>
          <p:nvPr/>
        </p:nvSpPr>
        <p:spPr>
          <a:xfrm rot="13501680" flipH="1">
            <a:off x="1012413" y="1591743"/>
            <a:ext cx="1242532" cy="870818"/>
          </a:xfrm>
          <a:custGeom>
            <a:avLst/>
            <a:gdLst>
              <a:gd name="connsiteX0" fmla="*/ 0 w 975278"/>
              <a:gd name="connsiteY0" fmla="*/ 1866000 h 1866000"/>
              <a:gd name="connsiteX1" fmla="*/ 845790 w 975278"/>
              <a:gd name="connsiteY1" fmla="*/ 0 h 1866000"/>
              <a:gd name="connsiteX2" fmla="*/ 975278 w 975278"/>
              <a:gd name="connsiteY2" fmla="*/ 1866000 h 1866000"/>
              <a:gd name="connsiteX3" fmla="*/ 0 w 975278"/>
              <a:gd name="connsiteY3" fmla="*/ 1866000 h 1866000"/>
              <a:gd name="connsiteX0" fmla="*/ 0 w 1092548"/>
              <a:gd name="connsiteY0" fmla="*/ 1866000 h 1866000"/>
              <a:gd name="connsiteX1" fmla="*/ 845790 w 1092548"/>
              <a:gd name="connsiteY1" fmla="*/ 0 h 1866000"/>
              <a:gd name="connsiteX2" fmla="*/ 1092548 w 1092548"/>
              <a:gd name="connsiteY2" fmla="*/ 1242028 h 1866000"/>
              <a:gd name="connsiteX3" fmla="*/ 0 w 1092548"/>
              <a:gd name="connsiteY3" fmla="*/ 1866000 h 1866000"/>
              <a:gd name="connsiteX0" fmla="*/ 0 w 1123852"/>
              <a:gd name="connsiteY0" fmla="*/ 1866000 h 1866000"/>
              <a:gd name="connsiteX1" fmla="*/ 845790 w 1123852"/>
              <a:gd name="connsiteY1" fmla="*/ 0 h 1866000"/>
              <a:gd name="connsiteX2" fmla="*/ 1123852 w 1123852"/>
              <a:gd name="connsiteY2" fmla="*/ 1284909 h 1866000"/>
              <a:gd name="connsiteX3" fmla="*/ 0 w 1123852"/>
              <a:gd name="connsiteY3" fmla="*/ 1866000 h 1866000"/>
              <a:gd name="connsiteX0" fmla="*/ 0 w 1123852"/>
              <a:gd name="connsiteY0" fmla="*/ 1864259 h 1864259"/>
              <a:gd name="connsiteX1" fmla="*/ 774901 w 1123852"/>
              <a:gd name="connsiteY1" fmla="*/ 0 h 1864259"/>
              <a:gd name="connsiteX2" fmla="*/ 1123852 w 1123852"/>
              <a:gd name="connsiteY2" fmla="*/ 1283168 h 1864259"/>
              <a:gd name="connsiteX3" fmla="*/ 0 w 1123852"/>
              <a:gd name="connsiteY3" fmla="*/ 1864259 h 1864259"/>
              <a:gd name="connsiteX0" fmla="*/ 0 w 1769767"/>
              <a:gd name="connsiteY0" fmla="*/ 2223863 h 2223863"/>
              <a:gd name="connsiteX1" fmla="*/ 1420816 w 1769767"/>
              <a:gd name="connsiteY1" fmla="*/ 0 h 2223863"/>
              <a:gd name="connsiteX2" fmla="*/ 1769767 w 1769767"/>
              <a:gd name="connsiteY2" fmla="*/ 1283168 h 2223863"/>
              <a:gd name="connsiteX3" fmla="*/ 0 w 1769767"/>
              <a:gd name="connsiteY3" fmla="*/ 2223863 h 2223863"/>
              <a:gd name="connsiteX0" fmla="*/ 0 w 1769767"/>
              <a:gd name="connsiteY0" fmla="*/ 1090146 h 1090146"/>
              <a:gd name="connsiteX1" fmla="*/ 690627 w 1769767"/>
              <a:gd name="connsiteY1" fmla="*/ 0 h 1090146"/>
              <a:gd name="connsiteX2" fmla="*/ 1769767 w 1769767"/>
              <a:gd name="connsiteY2" fmla="*/ 149451 h 1090146"/>
              <a:gd name="connsiteX3" fmla="*/ 0 w 1769767"/>
              <a:gd name="connsiteY3" fmla="*/ 1090146 h 1090146"/>
              <a:gd name="connsiteX0" fmla="*/ 0 w 1470945"/>
              <a:gd name="connsiteY0" fmla="*/ 1090146 h 1090146"/>
              <a:gd name="connsiteX1" fmla="*/ 690627 w 1470945"/>
              <a:gd name="connsiteY1" fmla="*/ 0 h 1090146"/>
              <a:gd name="connsiteX2" fmla="*/ 1470945 w 1470945"/>
              <a:gd name="connsiteY2" fmla="*/ 414354 h 1090146"/>
              <a:gd name="connsiteX3" fmla="*/ 0 w 1470945"/>
              <a:gd name="connsiteY3" fmla="*/ 1090146 h 1090146"/>
              <a:gd name="connsiteX0" fmla="*/ 0 w 1449090"/>
              <a:gd name="connsiteY0" fmla="*/ 1090146 h 1090146"/>
              <a:gd name="connsiteX1" fmla="*/ 690627 w 1449090"/>
              <a:gd name="connsiteY1" fmla="*/ 0 h 1090146"/>
              <a:gd name="connsiteX2" fmla="*/ 1449090 w 1449090"/>
              <a:gd name="connsiteY2" fmla="*/ 426846 h 1090146"/>
              <a:gd name="connsiteX3" fmla="*/ 0 w 1449090"/>
              <a:gd name="connsiteY3" fmla="*/ 1090146 h 1090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9090" h="1090146">
                <a:moveTo>
                  <a:pt x="0" y="1090146"/>
                </a:moveTo>
                <a:lnTo>
                  <a:pt x="690627" y="0"/>
                </a:lnTo>
                <a:lnTo>
                  <a:pt x="1449090" y="426846"/>
                </a:lnTo>
                <a:lnTo>
                  <a:pt x="0" y="1090146"/>
                </a:lnTo>
                <a:close/>
              </a:path>
            </a:pathLst>
          </a:custGeom>
          <a:solidFill>
            <a:srgbClr val="C00000">
              <a:alpha val="51000"/>
            </a:srgbClr>
          </a:solidFill>
          <a:ln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왼쪽 화살표 18"/>
          <p:cNvSpPr/>
          <p:nvPr/>
        </p:nvSpPr>
        <p:spPr>
          <a:xfrm rot="16465936">
            <a:off x="1587473" y="3441184"/>
            <a:ext cx="421340" cy="297255"/>
          </a:xfrm>
          <a:prstGeom prst="leftArrow">
            <a:avLst/>
          </a:prstGeom>
          <a:solidFill>
            <a:srgbClr val="C00000">
              <a:alpha val="74000"/>
            </a:srgbClr>
          </a:solidFill>
          <a:ln>
            <a:noFill/>
          </a:ln>
          <a:effectLst>
            <a:glow rad="1397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isometricOffAxis1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prstTxWarp prst="textSlantDown">
              <a:avLst/>
            </a:prstTxWarp>
          </a:bodyPr>
          <a:lstStyle/>
          <a:p>
            <a:pPr algn="ctr"/>
            <a:endParaRPr lang="ko-KR" altLang="en-US">
              <a:effectLst>
                <a:glow rad="139700">
                  <a:schemeClr val="accent6">
                    <a:satMod val="175000"/>
                    <a:alpha val="40000"/>
                  </a:schemeClr>
                </a:glow>
              </a:effectLst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100000" l="0" r="100000">
                        <a14:foregroundMark x1="28324" y1="56014" x2="23699" y2="38144"/>
                        <a14:foregroundMark x1="22543" y1="44330" x2="25434" y2="43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053" y="4341862"/>
            <a:ext cx="790903" cy="1330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480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그림 21">
            <a:extLst>
              <a:ext uri="{FF2B5EF4-FFF2-40B4-BE49-F238E27FC236}">
                <a16:creationId xmlns:a16="http://schemas.microsoft.com/office/drawing/2014/main" id="{6D1558A2-5658-4958-B35C-52EE8ADCFB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11" y="1152088"/>
            <a:ext cx="4752392" cy="4744043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08613" y="655991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0970C0B-CA87-44DB-8DB3-51CE6EA71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433" y="1755444"/>
            <a:ext cx="2025964" cy="349155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D1558A2-5658-4958-B35C-52EE8ADCFB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2264" y="1152088"/>
            <a:ext cx="4752392" cy="47440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0CDF4D6-782E-434D-9064-31D7D73CEDC0}"/>
              </a:ext>
            </a:extLst>
          </p:cNvPr>
          <p:cNvSpPr/>
          <p:nvPr/>
        </p:nvSpPr>
        <p:spPr>
          <a:xfrm>
            <a:off x="4888442" y="2087008"/>
            <a:ext cx="201981" cy="27122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021B78B-273F-46AA-A9E8-8A62FCFB9640}"/>
              </a:ext>
            </a:extLst>
          </p:cNvPr>
          <p:cNvSpPr/>
          <p:nvPr/>
        </p:nvSpPr>
        <p:spPr>
          <a:xfrm>
            <a:off x="4505103" y="2531148"/>
            <a:ext cx="207279" cy="1858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B34FAC5-3DF7-4E97-9A5C-7F301874E1B5}"/>
              </a:ext>
            </a:extLst>
          </p:cNvPr>
          <p:cNvSpPr/>
          <p:nvPr/>
        </p:nvSpPr>
        <p:spPr>
          <a:xfrm>
            <a:off x="7511970" y="2087008"/>
            <a:ext cx="201981" cy="27122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B7B33A0-9CB0-4E51-AED4-B98FCB39D332}"/>
              </a:ext>
            </a:extLst>
          </p:cNvPr>
          <p:cNvSpPr/>
          <p:nvPr/>
        </p:nvSpPr>
        <p:spPr>
          <a:xfrm>
            <a:off x="7911333" y="2531148"/>
            <a:ext cx="207279" cy="1858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B537F556-5A6A-42F9-B027-9F4C6B5ACB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5822" y="1764014"/>
            <a:ext cx="2070749" cy="342553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03727" y="6143105"/>
            <a:ext cx="226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평소 상황 작동  화면 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39497" y="410610"/>
            <a:ext cx="5000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04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제안 제품 소개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어플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작동 방식</a:t>
            </a:r>
            <a:endParaRPr lang="ko-KR" altLang="en-US" sz="2700" spc="-225" dirty="0"/>
          </a:p>
        </p:txBody>
      </p:sp>
      <p:sp>
        <p:nvSpPr>
          <p:cNvPr id="17" name="TextBox 16"/>
          <p:cNvSpPr txBox="1"/>
          <p:nvPr/>
        </p:nvSpPr>
        <p:spPr>
          <a:xfrm>
            <a:off x="5122207" y="6143105"/>
            <a:ext cx="2666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화재 발생 시 작동  화면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8000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488876" y="389117"/>
            <a:ext cx="79335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 smtClean="0">
                <a:solidFill>
                  <a:schemeClr val="accent1">
                    <a:lumMod val="75000"/>
                  </a:schemeClr>
                </a:solidFill>
              </a:rPr>
              <a:t>05</a:t>
            </a:r>
            <a:r>
              <a:rPr lang="en-US" altLang="ko-KR" sz="2800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800" b="1" dirty="0" smtClean="0">
                <a:solidFill>
                  <a:schemeClr val="accent1">
                    <a:lumMod val="75000"/>
                  </a:schemeClr>
                </a:solidFill>
              </a:rPr>
              <a:t>팀원 </a:t>
            </a:r>
            <a:r>
              <a:rPr lang="ko-KR" altLang="en-US" sz="2800" b="1" dirty="0">
                <a:solidFill>
                  <a:schemeClr val="accent1">
                    <a:lumMod val="75000"/>
                  </a:schemeClr>
                </a:solidFill>
              </a:rPr>
              <a:t>별 프로젝트 진행 업무 </a:t>
            </a:r>
            <a:r>
              <a:rPr lang="ko-KR" altLang="en-US" sz="2800" b="1" dirty="0" smtClean="0">
                <a:solidFill>
                  <a:schemeClr val="accent1">
                    <a:lumMod val="75000"/>
                  </a:schemeClr>
                </a:solidFill>
              </a:rPr>
              <a:t>분장 및 진행 일정</a:t>
            </a:r>
            <a:endParaRPr lang="ko-KR" altLang="en-US" sz="2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0249" y="1286955"/>
            <a:ext cx="69494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프로젝트 진행 업무 분장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ko-KR" sz="24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어플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제작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김강산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나동준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아두이노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코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딩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–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김진산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김은비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회로 설계 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이윤주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6920" y="3408218"/>
            <a:ext cx="579388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-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일정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매주 수요일 모임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그 외에는 온라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인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~4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월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29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회로 설계 및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아두이노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연결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~5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월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13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아두이노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코딩완료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~5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월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20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어플완성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~5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월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27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기능 보완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~6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월 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10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일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최종 완성</a:t>
            </a:r>
            <a:endParaRPr lang="en-US" altLang="ko-KR" sz="2400" b="1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276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23084" y="2066512"/>
            <a:ext cx="531591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dirty="0">
                <a:latin typeface="Nexa Rust Script L0" panose="00000400000000000000" pitchFamily="50" charset="0"/>
              </a:rPr>
              <a:t>Thank You</a:t>
            </a:r>
            <a:endParaRPr lang="ko-KR" altLang="en-US" sz="8800" dirty="0">
              <a:latin typeface="Nexa Rust Script L0" panose="000004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818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6984226" y="243599"/>
            <a:ext cx="1893902" cy="1863587"/>
            <a:chOff x="7914861" y="288234"/>
            <a:chExt cx="3932582" cy="3869635"/>
          </a:xfrm>
        </p:grpSpPr>
        <p:sp>
          <p:nvSpPr>
            <p:cNvPr id="2" name="직사각형 1"/>
            <p:cNvSpPr/>
            <p:nvPr/>
          </p:nvSpPr>
          <p:spPr>
            <a:xfrm>
              <a:off x="8587408" y="288234"/>
              <a:ext cx="3260035" cy="3260035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  <p:sp>
          <p:nvSpPr>
            <p:cNvPr id="3" name="직사각형 2"/>
            <p:cNvSpPr/>
            <p:nvPr/>
          </p:nvSpPr>
          <p:spPr>
            <a:xfrm>
              <a:off x="7914861" y="897834"/>
              <a:ext cx="3260035" cy="3260035"/>
            </a:xfrm>
            <a:prstGeom prst="rect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350"/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290263" y="380840"/>
            <a:ext cx="1920958" cy="1047551"/>
            <a:chOff x="605679" y="643489"/>
            <a:chExt cx="2561277" cy="1396735"/>
          </a:xfrm>
        </p:grpSpPr>
        <p:sp>
          <p:nvSpPr>
            <p:cNvPr id="5" name="TextBox 4"/>
            <p:cNvSpPr txBox="1"/>
            <p:nvPr/>
          </p:nvSpPr>
          <p:spPr>
            <a:xfrm>
              <a:off x="605679" y="643489"/>
              <a:ext cx="611707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C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15010" y="836642"/>
              <a:ext cx="714299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O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37560" y="1086116"/>
              <a:ext cx="701475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N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04808" y="830514"/>
              <a:ext cx="588195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T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858203" y="904814"/>
              <a:ext cx="583920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E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217511" y="643489"/>
              <a:ext cx="701475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N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578761" y="1085274"/>
              <a:ext cx="588195" cy="9541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050" b="1" dirty="0">
                  <a:solidFill>
                    <a:schemeClr val="accent1">
                      <a:lumMod val="75000"/>
                      <a:alpha val="90000"/>
                    </a:schemeClr>
                  </a:solidFill>
                </a:rPr>
                <a:t>T</a:t>
              </a:r>
              <a:endParaRPr lang="ko-KR" altLang="en-US" sz="4050" b="1" dirty="0">
                <a:solidFill>
                  <a:schemeClr val="accent1">
                    <a:lumMod val="75000"/>
                    <a:alpha val="90000"/>
                  </a:schemeClr>
                </a:solidFill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271189" y="2190313"/>
            <a:ext cx="3350311" cy="646331"/>
            <a:chOff x="1694919" y="2604052"/>
            <a:chExt cx="4467078" cy="861774"/>
          </a:xfrm>
        </p:grpSpPr>
        <p:sp>
          <p:nvSpPr>
            <p:cNvPr id="13" name="TextBox 12"/>
            <p:cNvSpPr txBox="1"/>
            <p:nvPr/>
          </p:nvSpPr>
          <p:spPr>
            <a:xfrm>
              <a:off x="1694919" y="2604052"/>
              <a:ext cx="870323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>
                      <a:lumMod val="75000"/>
                    </a:schemeClr>
                  </a:solidFill>
                </a:rPr>
                <a:t>01</a:t>
              </a:r>
              <a:endParaRPr lang="ko-KR" altLang="en-US" sz="3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449016" y="2745500"/>
              <a:ext cx="3712981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제안 제품의 필요성</a:t>
              </a:r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19" name="직사각형 18"/>
          <p:cNvSpPr/>
          <p:nvPr/>
        </p:nvSpPr>
        <p:spPr>
          <a:xfrm>
            <a:off x="241375" y="1814481"/>
            <a:ext cx="895598" cy="5218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35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17F5166A-6286-4796-B45E-73876B49935E}"/>
              </a:ext>
            </a:extLst>
          </p:cNvPr>
          <p:cNvGrpSpPr/>
          <p:nvPr/>
        </p:nvGrpSpPr>
        <p:grpSpPr>
          <a:xfrm>
            <a:off x="1271189" y="2726543"/>
            <a:ext cx="3042533" cy="646331"/>
            <a:chOff x="1694919" y="2604052"/>
            <a:chExt cx="4056707" cy="861774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6738F541-B427-40C1-BDCD-AECA91ABBA57}"/>
                </a:ext>
              </a:extLst>
            </p:cNvPr>
            <p:cNvSpPr txBox="1"/>
            <p:nvPr/>
          </p:nvSpPr>
          <p:spPr>
            <a:xfrm>
              <a:off x="1694919" y="2604052"/>
              <a:ext cx="870323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>
                      <a:lumMod val="75000"/>
                    </a:schemeClr>
                  </a:solidFill>
                </a:rPr>
                <a:t>02</a:t>
              </a:r>
              <a:endParaRPr lang="ko-KR" altLang="en-US" sz="3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F10408E-06FA-48E0-A3CA-4C833E96D3E9}"/>
                </a:ext>
              </a:extLst>
            </p:cNvPr>
            <p:cNvSpPr txBox="1"/>
            <p:nvPr/>
          </p:nvSpPr>
          <p:spPr>
            <a:xfrm>
              <a:off x="2449016" y="2737163"/>
              <a:ext cx="3302610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기존 제품의 </a:t>
              </a:r>
              <a:r>
                <a:rPr lang="ko-KR" altLang="en-US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현황</a:t>
              </a:r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B94C6D16-FB6C-4A34-ABF9-AC5FC524B228}"/>
              </a:ext>
            </a:extLst>
          </p:cNvPr>
          <p:cNvGrpSpPr/>
          <p:nvPr/>
        </p:nvGrpSpPr>
        <p:grpSpPr>
          <a:xfrm>
            <a:off x="1271189" y="3296439"/>
            <a:ext cx="4719273" cy="1089330"/>
            <a:chOff x="1694919" y="2604052"/>
            <a:chExt cx="6292358" cy="1452439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BF45FDC-E8C1-413F-A446-30439B5CB6F1}"/>
                </a:ext>
              </a:extLst>
            </p:cNvPr>
            <p:cNvSpPr txBox="1"/>
            <p:nvPr/>
          </p:nvSpPr>
          <p:spPr>
            <a:xfrm>
              <a:off x="1694919" y="2604052"/>
              <a:ext cx="870323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>
                      <a:lumMod val="75000"/>
                    </a:schemeClr>
                  </a:solidFill>
                </a:rPr>
                <a:t>03</a:t>
              </a:r>
              <a:endParaRPr lang="ko-KR" altLang="en-US" sz="3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DD03454-51F3-4F86-B18C-AC3E74DFAA43}"/>
                </a:ext>
              </a:extLst>
            </p:cNvPr>
            <p:cNvSpPr txBox="1"/>
            <p:nvPr/>
          </p:nvSpPr>
          <p:spPr>
            <a:xfrm>
              <a:off x="2449014" y="2725965"/>
              <a:ext cx="5538263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smtClean="0">
                  <a:solidFill>
                    <a:schemeClr val="accent1">
                      <a:lumMod val="75000"/>
                    </a:schemeClr>
                  </a:solidFill>
                </a:rPr>
                <a:t>제안 제품과 기존 제품의 비교</a:t>
              </a:r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DD03454-51F3-4F86-B18C-AC3E74DFAA43}"/>
                </a:ext>
              </a:extLst>
            </p:cNvPr>
            <p:cNvSpPr txBox="1"/>
            <p:nvPr/>
          </p:nvSpPr>
          <p:spPr>
            <a:xfrm>
              <a:off x="2476390" y="3440938"/>
              <a:ext cx="2892243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b="1" dirty="0" smtClean="0">
                  <a:solidFill>
                    <a:schemeClr val="accent1">
                      <a:lumMod val="75000"/>
                    </a:schemeClr>
                  </a:solidFill>
                </a:rPr>
                <a:t>제안 제품 소개</a:t>
              </a:r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26148E27-2D19-4C1C-AA18-3689E70663BC}"/>
              </a:ext>
            </a:extLst>
          </p:cNvPr>
          <p:cNvGrpSpPr/>
          <p:nvPr/>
        </p:nvGrpSpPr>
        <p:grpSpPr>
          <a:xfrm>
            <a:off x="1271189" y="3832669"/>
            <a:ext cx="2376580" cy="646331"/>
            <a:chOff x="1694919" y="2604052"/>
            <a:chExt cx="3168772" cy="861774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9075AAC-908F-4AE1-99B3-B9AB36B5EBE2}"/>
                </a:ext>
              </a:extLst>
            </p:cNvPr>
            <p:cNvSpPr txBox="1"/>
            <p:nvPr/>
          </p:nvSpPr>
          <p:spPr>
            <a:xfrm>
              <a:off x="1694919" y="2604052"/>
              <a:ext cx="870324" cy="861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1">
                      <a:lumMod val="75000"/>
                    </a:schemeClr>
                  </a:solidFill>
                </a:rPr>
                <a:t>04</a:t>
              </a:r>
              <a:endParaRPr lang="ko-KR" altLang="en-US" sz="3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9BF6655-CE19-4D7D-B0C3-7E2609869912}"/>
                </a:ext>
              </a:extLst>
            </p:cNvPr>
            <p:cNvSpPr txBox="1"/>
            <p:nvPr/>
          </p:nvSpPr>
          <p:spPr>
            <a:xfrm>
              <a:off x="4617384" y="2737163"/>
              <a:ext cx="246307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5DD03454-51F3-4F86-B18C-AC3E74DFAA43}"/>
              </a:ext>
            </a:extLst>
          </p:cNvPr>
          <p:cNvSpPr txBox="1"/>
          <p:nvPr/>
        </p:nvSpPr>
        <p:spPr>
          <a:xfrm>
            <a:off x="1841986" y="4512337"/>
            <a:ext cx="62760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팀원 별 프로젝트 진행 </a:t>
            </a:r>
            <a:r>
              <a:rPr lang="ko-KR" altLang="en-US" sz="2400" b="1" smtClean="0">
                <a:solidFill>
                  <a:schemeClr val="accent1">
                    <a:lumMod val="75000"/>
                  </a:schemeClr>
                </a:solidFill>
              </a:rPr>
              <a:t>업무 분장 및 진행 일정</a:t>
            </a:r>
            <a:endParaRPr lang="ko-KR" altLang="en-US"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26148E27-2D19-4C1C-AA18-3689E70663BC}"/>
              </a:ext>
            </a:extLst>
          </p:cNvPr>
          <p:cNvGrpSpPr/>
          <p:nvPr/>
        </p:nvGrpSpPr>
        <p:grpSpPr>
          <a:xfrm>
            <a:off x="1271189" y="4419086"/>
            <a:ext cx="2376580" cy="646331"/>
            <a:chOff x="1694919" y="2564560"/>
            <a:chExt cx="3168772" cy="90082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9075AAC-908F-4AE1-99B3-B9AB36B5EBE2}"/>
                </a:ext>
              </a:extLst>
            </p:cNvPr>
            <p:cNvSpPr txBox="1"/>
            <p:nvPr/>
          </p:nvSpPr>
          <p:spPr>
            <a:xfrm>
              <a:off x="1694919" y="2564560"/>
              <a:ext cx="870324" cy="9008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600" b="1" dirty="0" smtClean="0">
                  <a:solidFill>
                    <a:schemeClr val="accent1">
                      <a:lumMod val="75000"/>
                    </a:schemeClr>
                  </a:solidFill>
                </a:rPr>
                <a:t>05</a:t>
              </a:r>
              <a:endParaRPr lang="ko-KR" altLang="en-US" sz="36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9BF6655-CE19-4D7D-B0C3-7E2609869912}"/>
                </a:ext>
              </a:extLst>
            </p:cNvPr>
            <p:cNvSpPr txBox="1"/>
            <p:nvPr/>
          </p:nvSpPr>
          <p:spPr>
            <a:xfrm>
              <a:off x="4617384" y="2737163"/>
              <a:ext cx="246307" cy="6155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ko-KR" altLang="en-US" sz="2400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43961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422" y="1490359"/>
            <a:ext cx="7442489" cy="4569922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64932" y="153550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10" name="TextBox 9"/>
          <p:cNvSpPr txBox="1"/>
          <p:nvPr/>
        </p:nvSpPr>
        <p:spPr>
          <a:xfrm>
            <a:off x="482801" y="203792"/>
            <a:ext cx="3270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01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제안 제품의 필요성</a:t>
            </a:r>
            <a:endParaRPr lang="ko-KR" altLang="en-US" sz="2400" spc="-225" dirty="0"/>
          </a:p>
        </p:txBody>
      </p:sp>
    </p:spTree>
    <p:extLst>
      <p:ext uri="{BB962C8B-B14F-4D97-AF65-F5344CB8AC3E}">
        <p14:creationId xmlns:p14="http://schemas.microsoft.com/office/powerpoint/2010/main" val="1590091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897" y="2292043"/>
            <a:ext cx="2784693" cy="1461407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64932" y="153550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C793B8-DCE7-4C44-9291-FBE5FA145B93}"/>
              </a:ext>
            </a:extLst>
          </p:cNvPr>
          <p:cNvSpPr txBox="1"/>
          <p:nvPr/>
        </p:nvSpPr>
        <p:spPr>
          <a:xfrm>
            <a:off x="1127760" y="4831673"/>
            <a:ext cx="71831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화재 발생 시 당황하지 않고 소화기 근처에 있는 센서를 통해 빠르게 소화기를 찾을 수 있음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화재 경보 알림을 통해 화재 발생 장소에 있지 않아도 화재 발생 인지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031674" y="1870365"/>
            <a:ext cx="11432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연기 감지센서</a:t>
            </a:r>
            <a:endParaRPr lang="ko-KR" altLang="en-US" sz="1200" dirty="0"/>
          </a:p>
        </p:txBody>
      </p:sp>
      <p:sp>
        <p:nvSpPr>
          <p:cNvPr id="5" name="직사각형 4"/>
          <p:cNvSpPr/>
          <p:nvPr/>
        </p:nvSpPr>
        <p:spPr>
          <a:xfrm>
            <a:off x="1897635" y="1360254"/>
            <a:ext cx="498764" cy="2690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93" y="1628737"/>
            <a:ext cx="1324859" cy="264971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9966" y="721502"/>
            <a:ext cx="3225685" cy="2510245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5590" y="1487576"/>
            <a:ext cx="2859284" cy="2859284"/>
          </a:xfrm>
          <a:prstGeom prst="rect">
            <a:avLst/>
          </a:prstGeom>
        </p:spPr>
      </p:pic>
      <p:cxnSp>
        <p:nvCxnSpPr>
          <p:cNvPr id="14" name="직선 화살표 연결선 13"/>
          <p:cNvCxnSpPr/>
          <p:nvPr/>
        </p:nvCxnSpPr>
        <p:spPr>
          <a:xfrm flipH="1">
            <a:off x="2147017" y="2724150"/>
            <a:ext cx="786683" cy="495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>
            <a:off x="5772558" y="2530250"/>
            <a:ext cx="758778" cy="6229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7191352" y="2363568"/>
            <a:ext cx="141632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 smtClean="0">
                <a:solidFill>
                  <a:srgbClr val="FF0000"/>
                </a:solidFill>
              </a:rPr>
              <a:t>!</a:t>
            </a:r>
            <a:endParaRPr lang="ko-KR" altLang="en-US" sz="6600" dirty="0">
              <a:solidFill>
                <a:srgbClr val="FF0000"/>
              </a:solidFill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87826">
            <a:off x="1070321" y="1680116"/>
            <a:ext cx="2678446" cy="1841431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482801" y="203792"/>
            <a:ext cx="3270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01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제안 제품의 필요성</a:t>
            </a:r>
            <a:endParaRPr lang="ko-KR" altLang="en-US" sz="2400" spc="-225" dirty="0"/>
          </a:p>
        </p:txBody>
      </p:sp>
    </p:spTree>
    <p:extLst>
      <p:ext uri="{BB962C8B-B14F-4D97-AF65-F5344CB8AC3E}">
        <p14:creationId xmlns:p14="http://schemas.microsoft.com/office/powerpoint/2010/main" val="2981014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01" y="1152088"/>
            <a:ext cx="8326012" cy="511368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0301" y="419895"/>
            <a:ext cx="45544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기존 제품 현황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연기 감지기</a:t>
            </a:r>
            <a:endParaRPr lang="ko-KR" altLang="en-US" sz="2400" spc="-225" dirty="0"/>
          </a:p>
        </p:txBody>
      </p:sp>
    </p:spTree>
    <p:extLst>
      <p:ext uri="{BB962C8B-B14F-4D97-AF65-F5344CB8AC3E}">
        <p14:creationId xmlns:p14="http://schemas.microsoft.com/office/powerpoint/2010/main" val="6050338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519465" y="451435"/>
            <a:ext cx="4862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02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기존 제품 현황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ko-KR" altLang="en-US" sz="2400" b="1" dirty="0" err="1" smtClean="0">
                <a:solidFill>
                  <a:schemeClr val="accent1">
                    <a:lumMod val="75000"/>
                  </a:schemeClr>
                </a:solidFill>
              </a:rPr>
              <a:t>정온식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 감지기</a:t>
            </a:r>
            <a:endParaRPr lang="ko-KR" altLang="en-US" sz="2400" spc="-225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90" y="1260153"/>
            <a:ext cx="8411749" cy="468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4753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469590" y="451435"/>
            <a:ext cx="44005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>
                <a:solidFill>
                  <a:schemeClr val="accent1">
                    <a:lumMod val="75000"/>
                  </a:schemeClr>
                </a:solidFill>
              </a:rPr>
              <a:t>03</a:t>
            </a:r>
            <a:r>
              <a:rPr lang="en-US" altLang="ko-KR" sz="2400" b="1" dirty="0" smtClean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</a:rPr>
              <a:t>제안 </a:t>
            </a:r>
            <a:r>
              <a:rPr lang="ko-KR" altLang="en-US" sz="2400" b="1" dirty="0" smtClean="0">
                <a:solidFill>
                  <a:schemeClr val="accent1">
                    <a:lumMod val="75000"/>
                  </a:schemeClr>
                </a:solidFill>
              </a:rPr>
              <a:t>제품과 기존 제품 비교</a:t>
            </a:r>
            <a:endParaRPr lang="ko-KR" altLang="en-US" sz="2700" spc="-225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420305"/>
              </p:ext>
            </p:extLst>
          </p:nvPr>
        </p:nvGraphicFramePr>
        <p:xfrm>
          <a:off x="339477" y="1480126"/>
          <a:ext cx="8426838" cy="46712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0368">
                  <a:extLst>
                    <a:ext uri="{9D8B030D-6E8A-4147-A177-3AD203B41FA5}">
                      <a16:colId xmlns:a16="http://schemas.microsoft.com/office/drawing/2014/main" val="3427367977"/>
                    </a:ext>
                  </a:extLst>
                </a:gridCol>
                <a:gridCol w="2545490">
                  <a:extLst>
                    <a:ext uri="{9D8B030D-6E8A-4147-A177-3AD203B41FA5}">
                      <a16:colId xmlns:a16="http://schemas.microsoft.com/office/drawing/2014/main" val="3520557554"/>
                    </a:ext>
                  </a:extLst>
                </a:gridCol>
                <a:gridCol w="2545490">
                  <a:extLst>
                    <a:ext uri="{9D8B030D-6E8A-4147-A177-3AD203B41FA5}">
                      <a16:colId xmlns:a16="http://schemas.microsoft.com/office/drawing/2014/main" val="3231606877"/>
                    </a:ext>
                  </a:extLst>
                </a:gridCol>
                <a:gridCol w="2545490">
                  <a:extLst>
                    <a:ext uri="{9D8B030D-6E8A-4147-A177-3AD203B41FA5}">
                      <a16:colId xmlns:a16="http://schemas.microsoft.com/office/drawing/2014/main" val="1066750853"/>
                    </a:ext>
                  </a:extLst>
                </a:gridCol>
              </a:tblGrid>
              <a:tr h="41134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연기 감지기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정온식</a:t>
                      </a:r>
                      <a:r>
                        <a:rPr lang="ko-KR" altLang="en-US" dirty="0" smtClean="0"/>
                        <a:t> 감지기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제안 제품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5488140"/>
                  </a:ext>
                </a:extLst>
              </a:tr>
              <a:tr h="10142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기능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연기를 감지하여 </a:t>
                      </a:r>
                      <a:r>
                        <a:rPr lang="ko-KR" altLang="en-US" baseline="0" dirty="0" smtClean="0"/>
                        <a:t>화재 발생 시 </a:t>
                      </a:r>
                      <a:r>
                        <a:rPr lang="ko-KR" altLang="en-US" baseline="0" dirty="0" err="1" smtClean="0"/>
                        <a:t>경보음과</a:t>
                      </a:r>
                      <a:r>
                        <a:rPr lang="ko-KR" altLang="en-US" baseline="0" dirty="0" smtClean="0"/>
                        <a:t> 음성 </a:t>
                      </a:r>
                      <a:r>
                        <a:rPr lang="ko-KR" altLang="en-US" baseline="0" dirty="0" err="1" smtClean="0"/>
                        <a:t>멘트</a:t>
                      </a:r>
                      <a:r>
                        <a:rPr lang="ko-KR" altLang="en-US" baseline="0" dirty="0" smtClean="0"/>
                        <a:t> 발생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온도를 감지하여 </a:t>
                      </a:r>
                      <a:r>
                        <a:rPr lang="ko-KR" altLang="en-US" baseline="0" dirty="0" smtClean="0"/>
                        <a:t>화재 발생 시 </a:t>
                      </a:r>
                      <a:r>
                        <a:rPr lang="ko-KR" altLang="en-US" baseline="0" dirty="0" err="1" smtClean="0"/>
                        <a:t>경보음과</a:t>
                      </a:r>
                      <a:r>
                        <a:rPr lang="ko-KR" altLang="en-US" baseline="0" dirty="0" smtClean="0"/>
                        <a:t> 음성 </a:t>
                      </a:r>
                      <a:r>
                        <a:rPr lang="ko-KR" altLang="en-US" baseline="0" dirty="0" err="1" smtClean="0"/>
                        <a:t>멘트</a:t>
                      </a:r>
                      <a:r>
                        <a:rPr lang="ko-KR" altLang="en-US" baseline="0" dirty="0" smtClean="0"/>
                        <a:t> 발생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가스와 온도를 감지하여 화재 발생 시</a:t>
                      </a:r>
                      <a:r>
                        <a:rPr lang="ko-KR" altLang="en-US" baseline="0" dirty="0" smtClean="0"/>
                        <a:t> 알림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021541"/>
                  </a:ext>
                </a:extLst>
              </a:tr>
              <a:tr h="2231401">
                <a:tc>
                  <a:txBody>
                    <a:bodyPr/>
                    <a:lstStyle/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장점</a:t>
                      </a:r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각각 연기 또는 온도를 감지하여 </a:t>
                      </a:r>
                      <a:r>
                        <a:rPr lang="ko-KR" altLang="en-US" dirty="0" err="1" smtClean="0"/>
                        <a:t>경보음과</a:t>
                      </a:r>
                      <a:r>
                        <a:rPr lang="ko-KR" altLang="en-US" dirty="0" smtClean="0"/>
                        <a:t> 음성 </a:t>
                      </a:r>
                      <a:r>
                        <a:rPr lang="ko-KR" altLang="en-US" dirty="0" err="1" smtClean="0"/>
                        <a:t>멘트를</a:t>
                      </a:r>
                      <a:r>
                        <a:rPr lang="ko-KR" altLang="en-US" dirty="0" smtClean="0"/>
                        <a:t> 발생시킴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빠른 인식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ko-KR" altLang="en-US" baseline="0" dirty="0" smtClean="0"/>
                        <a:t>및 </a:t>
                      </a:r>
                      <a:r>
                        <a:rPr lang="ko-KR" altLang="en-US" dirty="0" err="1" smtClean="0"/>
                        <a:t>직관성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출구 위치 파악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스마트폰과 연동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연기와 열 동시에 감지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빠른 신고 가능</a:t>
                      </a:r>
                      <a:endParaRPr lang="en-US" altLang="ko-KR" dirty="0" smtClean="0"/>
                    </a:p>
                    <a:p>
                      <a:pPr algn="ctr" latinLnBrk="1"/>
                      <a:r>
                        <a:rPr lang="ko-KR" altLang="en-US" dirty="0" smtClean="0"/>
                        <a:t>집에서 간단히 설치 가능</a:t>
                      </a:r>
                      <a:endParaRPr lang="en-US" altLang="ko-KR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15745"/>
                  </a:ext>
                </a:extLst>
              </a:tr>
              <a:tr h="101427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단점</a:t>
                      </a:r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천장에 달려있어 설치</a:t>
                      </a:r>
                      <a:r>
                        <a:rPr lang="ko-KR" altLang="en-US" baseline="0" dirty="0" smtClean="0"/>
                        <a:t> 불편</a:t>
                      </a:r>
                      <a:endParaRPr lang="en-US" altLang="ko-KR" baseline="0" dirty="0" smtClean="0"/>
                    </a:p>
                    <a:p>
                      <a:pPr algn="ctr" latinLnBrk="1"/>
                      <a:r>
                        <a:rPr lang="ko-KR" altLang="en-US" baseline="0" dirty="0" smtClean="0"/>
                        <a:t>둘 중 하나만 감지 가능 하여 정확성이 떨어짐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블루투스로 연결할 수 있는 거리 밖에 있으면 알림 전송 불가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1027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56970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4932" y="272479"/>
            <a:ext cx="74544" cy="87960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 dirty="0"/>
          </a:p>
        </p:txBody>
      </p:sp>
      <p:sp>
        <p:nvSpPr>
          <p:cNvPr id="3" name="직사각형 2"/>
          <p:cNvSpPr/>
          <p:nvPr/>
        </p:nvSpPr>
        <p:spPr>
          <a:xfrm>
            <a:off x="8125239" y="6585999"/>
            <a:ext cx="641074" cy="8945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E62D667-A1BA-4DC8-A4FE-F92D379CB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3" y="1715571"/>
            <a:ext cx="7665203" cy="40771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98477" y="389117"/>
            <a:ext cx="8670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chemeClr val="accent1">
                    <a:lumMod val="75000"/>
                  </a:schemeClr>
                </a:solidFill>
              </a:rPr>
              <a:t>04</a:t>
            </a:r>
            <a:r>
              <a:rPr lang="en-US" altLang="ko-KR" sz="2800" b="1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lang="ko-KR" altLang="en-US" sz="2800" b="1" dirty="0">
                <a:solidFill>
                  <a:schemeClr val="accent1">
                    <a:lumMod val="75000"/>
                  </a:schemeClr>
                </a:solidFill>
              </a:rPr>
              <a:t>제안 제품 소개 </a:t>
            </a:r>
            <a:r>
              <a:rPr lang="en-US" altLang="ko-KR" sz="2800" b="1" dirty="0">
                <a:solidFill>
                  <a:schemeClr val="accent1">
                    <a:lumMod val="75000"/>
                  </a:schemeClr>
                </a:solidFill>
              </a:rPr>
              <a:t>– </a:t>
            </a:r>
            <a:r>
              <a:rPr lang="ko-KR" altLang="en-US" sz="2800" b="1" dirty="0" smtClean="0">
                <a:solidFill>
                  <a:schemeClr val="accent1">
                    <a:lumMod val="75000"/>
                  </a:schemeClr>
                </a:solidFill>
              </a:rPr>
              <a:t>센서 작동 방식 및 작동 상황 예시</a:t>
            </a:r>
            <a:endParaRPr lang="ko-KR" altLang="en-US" sz="2700" spc="-225" dirty="0"/>
          </a:p>
        </p:txBody>
      </p:sp>
    </p:spTree>
    <p:extLst>
      <p:ext uri="{BB962C8B-B14F-4D97-AF65-F5344CB8AC3E}">
        <p14:creationId xmlns:p14="http://schemas.microsoft.com/office/powerpoint/2010/main" val="11595559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모서리가 둥근 직사각형 9"/>
          <p:cNvSpPr/>
          <p:nvPr/>
        </p:nvSpPr>
        <p:spPr>
          <a:xfrm rot="19815685" flipV="1">
            <a:off x="1235051" y="255332"/>
            <a:ext cx="467510" cy="772773"/>
          </a:xfrm>
          <a:prstGeom prst="roundRect">
            <a:avLst/>
          </a:prstGeom>
          <a:solidFill>
            <a:srgbClr val="C00000"/>
          </a:solidFill>
          <a:ln>
            <a:solidFill>
              <a:srgbClr val="C00000"/>
            </a:solidFill>
          </a:ln>
          <a:scene3d>
            <a:camera prst="isometricLeftDown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100000" l="0" r="100000">
                        <a14:foregroundMark x1="28324" y1="56014" x2="23699" y2="38144"/>
                        <a14:foregroundMark x1="22543" y1="44330" x2="25434" y2="439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700" y="4475788"/>
            <a:ext cx="790903" cy="1330364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1EFA1E28-C78F-4A67-93B0-CB7268A8BFC3}"/>
              </a:ext>
            </a:extLst>
          </p:cNvPr>
          <p:cNvSpPr/>
          <p:nvPr/>
        </p:nvSpPr>
        <p:spPr>
          <a:xfrm>
            <a:off x="843379" y="30916"/>
            <a:ext cx="1402671" cy="118577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E8145B7A-DFD2-4FA8-AAA0-C703869CCE13}"/>
              </a:ext>
            </a:extLst>
          </p:cNvPr>
          <p:cNvCxnSpPr/>
          <p:nvPr/>
        </p:nvCxnSpPr>
        <p:spPr>
          <a:xfrm>
            <a:off x="1953087" y="541538"/>
            <a:ext cx="1660125" cy="3195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F46C2FF2-0B67-4D3F-A890-731B9D7DD1B5}"/>
              </a:ext>
            </a:extLst>
          </p:cNvPr>
          <p:cNvSpPr txBox="1"/>
          <p:nvPr/>
        </p:nvSpPr>
        <p:spPr>
          <a:xfrm>
            <a:off x="3661167" y="736848"/>
            <a:ext cx="110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센서</a:t>
            </a:r>
          </a:p>
        </p:txBody>
      </p:sp>
    </p:spTree>
    <p:extLst>
      <p:ext uri="{BB962C8B-B14F-4D97-AF65-F5344CB8AC3E}">
        <p14:creationId xmlns:p14="http://schemas.microsoft.com/office/powerpoint/2010/main" val="496777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499</TotalTime>
  <Words>306</Words>
  <Application>Microsoft Office PowerPoint</Application>
  <PresentationFormat>화면 슬라이드 쇼(4:3)</PresentationFormat>
  <Paragraphs>76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Arial</vt:lpstr>
      <vt:lpstr>Calibri Light</vt:lpstr>
      <vt:lpstr>Calibri</vt:lpstr>
      <vt:lpstr>Nexa Rust Script L0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user</cp:lastModifiedBy>
  <cp:revision>50</cp:revision>
  <dcterms:created xsi:type="dcterms:W3CDTF">2017-01-17T13:28:44Z</dcterms:created>
  <dcterms:modified xsi:type="dcterms:W3CDTF">2019-04-16T04:48:44Z</dcterms:modified>
</cp:coreProperties>
</file>

<file path=docProps/thumbnail.jpeg>
</file>